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402CDB-CDD6-45FD-A1DD-DD64E453D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372862"/>
            <a:ext cx="10892270" cy="949911"/>
          </a:xfrm>
        </p:spPr>
        <p:txBody>
          <a:bodyPr>
            <a:noAutofit/>
          </a:bodyPr>
          <a:lstStyle/>
          <a:p>
            <a:pPr algn="ctr"/>
            <a:r>
              <a:rPr lang="fr-FR" sz="6000" dirty="0"/>
              <a:t>BLAVET 2050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3AD4F27-4232-43AC-BBE3-C6A19697B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547891"/>
            <a:ext cx="10235322" cy="1953088"/>
          </a:xfrm>
        </p:spPr>
        <p:txBody>
          <a:bodyPr>
            <a:normAutofit/>
          </a:bodyPr>
          <a:lstStyle/>
          <a:p>
            <a:r>
              <a:rPr lang="fr-FR" sz="2800" dirty="0"/>
              <a:t>Le classement en </a:t>
            </a:r>
            <a:r>
              <a:rPr lang="fr-FR" sz="2800" dirty="0">
                <a:solidFill>
                  <a:srgbClr val="FF0000"/>
                </a:solidFill>
              </a:rPr>
              <a:t>M</a:t>
            </a:r>
            <a:r>
              <a:rPr lang="fr-FR" sz="2800" dirty="0"/>
              <a:t>asse d’</a:t>
            </a:r>
            <a:r>
              <a:rPr lang="fr-FR" sz="2800" dirty="0">
                <a:solidFill>
                  <a:srgbClr val="FF0000"/>
                </a:solidFill>
              </a:rPr>
              <a:t>E</a:t>
            </a:r>
            <a:r>
              <a:rPr lang="fr-FR" sz="2800" dirty="0"/>
              <a:t>au </a:t>
            </a:r>
            <a:r>
              <a:rPr lang="fr-FR" sz="2800" dirty="0">
                <a:solidFill>
                  <a:srgbClr val="FF0000"/>
                </a:solidFill>
              </a:rPr>
              <a:t>F</a:t>
            </a:r>
            <a:r>
              <a:rPr lang="fr-FR" sz="2800" dirty="0"/>
              <a:t>ortement </a:t>
            </a:r>
            <a:r>
              <a:rPr lang="fr-FR" sz="2800" dirty="0">
                <a:solidFill>
                  <a:srgbClr val="FF0000"/>
                </a:solidFill>
              </a:rPr>
              <a:t>M</a:t>
            </a:r>
            <a:r>
              <a:rPr lang="fr-FR" sz="2800" dirty="0"/>
              <a:t>odifiée: </a:t>
            </a:r>
            <a:r>
              <a:rPr lang="fr-FR" sz="2800" dirty="0">
                <a:solidFill>
                  <a:srgbClr val="FF0000"/>
                </a:solidFill>
              </a:rPr>
              <a:t>MEFM</a:t>
            </a:r>
          </a:p>
          <a:p>
            <a:r>
              <a:rPr lang="fr-FR" sz="2800" dirty="0"/>
              <a:t>La directive Cadre Européenne sur l’Eau:</a:t>
            </a:r>
          </a:p>
          <a:p>
            <a:r>
              <a:rPr lang="fr-FR" sz="2800" dirty="0"/>
              <a:t>DCE – 2000/60/CE du 23 octobre 2000</a:t>
            </a:r>
          </a:p>
        </p:txBody>
      </p:sp>
    </p:spTree>
    <p:extLst>
      <p:ext uri="{BB962C8B-B14F-4D97-AF65-F5344CB8AC3E}">
        <p14:creationId xmlns:p14="http://schemas.microsoft.com/office/powerpoint/2010/main" val="754442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DCE46D7-9662-4B06-B2C9-FE1E745F6836}"/>
              </a:ext>
            </a:extLst>
          </p:cNvPr>
          <p:cNvSpPr txBox="1"/>
          <p:nvPr/>
        </p:nvSpPr>
        <p:spPr>
          <a:xfrm>
            <a:off x="1542850" y="845421"/>
            <a:ext cx="88954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Lors de la 2</a:t>
            </a:r>
            <a:r>
              <a:rPr lang="fr-FR" sz="2800" baseline="30000" dirty="0"/>
              <a:t>ème</a:t>
            </a:r>
            <a:r>
              <a:rPr lang="fr-FR" sz="2800" dirty="0"/>
              <a:t> phase de </a:t>
            </a:r>
            <a:r>
              <a:rPr lang="fr-FR" sz="2800" dirty="0" err="1"/>
              <a:t>prépartion</a:t>
            </a:r>
            <a:r>
              <a:rPr lang="fr-FR" sz="2800" dirty="0"/>
              <a:t> du SDAGE 2016 – 2021, c’est la navigation qui justifie l’artificialisation de la masse d’eau: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7B28BEA-F630-4046-B798-BEC64DEAA3D5}"/>
              </a:ext>
            </a:extLst>
          </p:cNvPr>
          <p:cNvSpPr txBox="1"/>
          <p:nvPr/>
        </p:nvSpPr>
        <p:spPr>
          <a:xfrm>
            <a:off x="1633491" y="2894120"/>
            <a:ext cx="102719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/>
              <a:t>Navigation:</a:t>
            </a:r>
            <a:r>
              <a:rPr lang="fr-FR" sz="2800" dirty="0"/>
              <a:t> 6,3 M€ pour la navigation de plaisance:</a:t>
            </a:r>
          </a:p>
          <a:p>
            <a:r>
              <a:rPr lang="fr-FR" sz="2800" dirty="0"/>
              <a:t> 77 passages amont de Pontivy en 2013, 337 passages à l’aval de Pontivy,</a:t>
            </a:r>
          </a:p>
          <a:p>
            <a:r>
              <a:rPr lang="fr-FR" sz="2800" u="sng" dirty="0"/>
              <a:t>Activités nautiques douces:</a:t>
            </a:r>
            <a:r>
              <a:rPr lang="fr-FR" sz="2800" dirty="0"/>
              <a:t> 90 clubs en Bretagne,</a:t>
            </a:r>
          </a:p>
          <a:p>
            <a:r>
              <a:rPr lang="fr-FR" sz="2800" u="sng" dirty="0"/>
              <a:t>Pêche de loisir: </a:t>
            </a:r>
            <a:r>
              <a:rPr lang="fr-FR" sz="2800" dirty="0"/>
              <a:t>12668 pêcheurs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537FCD86-7880-479A-9581-A747F14E3106}"/>
              </a:ext>
            </a:extLst>
          </p:cNvPr>
          <p:cNvSpPr/>
          <p:nvPr/>
        </p:nvSpPr>
        <p:spPr>
          <a:xfrm>
            <a:off x="1047564" y="3158798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D2A5271E-AAF7-483F-9D84-E0AC5C2F6849}"/>
              </a:ext>
            </a:extLst>
          </p:cNvPr>
          <p:cNvSpPr/>
          <p:nvPr/>
        </p:nvSpPr>
        <p:spPr>
          <a:xfrm>
            <a:off x="1010156" y="4409216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F5DCBA1D-B876-45DF-A597-A291D1E36801}"/>
              </a:ext>
            </a:extLst>
          </p:cNvPr>
          <p:cNvSpPr/>
          <p:nvPr/>
        </p:nvSpPr>
        <p:spPr>
          <a:xfrm>
            <a:off x="1010157" y="4823023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622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C6C006D-A7DF-4F02-AB5D-3F69A188AD7A}"/>
              </a:ext>
            </a:extLst>
          </p:cNvPr>
          <p:cNvSpPr txBox="1"/>
          <p:nvPr/>
        </p:nvSpPr>
        <p:spPr>
          <a:xfrm>
            <a:off x="1308125" y="441571"/>
            <a:ext cx="94635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Un rapport de la commission au parlement européen relatif à la mise en œuvre de la directive cadre sur l’eau indique: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DDDD87A-42A7-4698-816D-955A0B7278DA}"/>
              </a:ext>
            </a:extLst>
          </p:cNvPr>
          <p:cNvSpPr txBox="1"/>
          <p:nvPr/>
        </p:nvSpPr>
        <p:spPr>
          <a:xfrm>
            <a:off x="1308124" y="2049026"/>
            <a:ext cx="96921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L’application de la dérogation, au titre de l’article 4, n’a pas été pleinement justifiée dans les PGDH – SDAGE, une analyse économique sérieuse doit être réalisée,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76D5AD5-5C21-447E-B323-A8640FB943E1}"/>
              </a:ext>
            </a:extLst>
          </p:cNvPr>
          <p:cNvSpPr txBox="1"/>
          <p:nvPr/>
        </p:nvSpPr>
        <p:spPr>
          <a:xfrm>
            <a:off x="1308124" y="4023360"/>
            <a:ext cx="92171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Certaines étapes font défaut pour l’application, de la méthode utilisée pour la désignation des MEFM, en particulier concernant l’impact sur l’environnent</a:t>
            </a: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83D5162A-0659-420F-9D5B-409BDB8DC09D}"/>
              </a:ext>
            </a:extLst>
          </p:cNvPr>
          <p:cNvSpPr/>
          <p:nvPr/>
        </p:nvSpPr>
        <p:spPr>
          <a:xfrm>
            <a:off x="722197" y="2335838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F307EB3B-194A-423E-95B1-56CFE78DC8E4}"/>
              </a:ext>
            </a:extLst>
          </p:cNvPr>
          <p:cNvSpPr/>
          <p:nvPr/>
        </p:nvSpPr>
        <p:spPr>
          <a:xfrm>
            <a:off x="722197" y="4268570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871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FCD24AD-0E56-4E7A-B2E9-0097BABDC7EB}"/>
              </a:ext>
            </a:extLst>
          </p:cNvPr>
          <p:cNvSpPr txBox="1"/>
          <p:nvPr/>
        </p:nvSpPr>
        <p:spPr>
          <a:xfrm>
            <a:off x="381738" y="2551529"/>
            <a:ext cx="11052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Le SDAGE 2022 – 2026 est actuellement en cours de validation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5A08954-EF29-4C52-97A0-4148140485E0}"/>
              </a:ext>
            </a:extLst>
          </p:cNvPr>
          <p:cNvSpPr txBox="1"/>
          <p:nvPr/>
        </p:nvSpPr>
        <p:spPr>
          <a:xfrm>
            <a:off x="1518082" y="3429000"/>
            <a:ext cx="6997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Les différents acteurs, parties prenantes doivent être sollicités dans ce cadre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846044F-4C11-40E4-917A-A4AB148B0B01}"/>
              </a:ext>
            </a:extLst>
          </p:cNvPr>
          <p:cNvSpPr txBox="1"/>
          <p:nvPr/>
        </p:nvSpPr>
        <p:spPr>
          <a:xfrm>
            <a:off x="1518082" y="4788581"/>
            <a:ext cx="82384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La dérogation de classement en MEFM des masses d’eau du Blavet doit être demandé et argumenté conformément à la DCE</a:t>
            </a: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6FB63D51-57BE-4C18-BCD1-2ABD9A65C304}"/>
              </a:ext>
            </a:extLst>
          </p:cNvPr>
          <p:cNvSpPr/>
          <p:nvPr/>
        </p:nvSpPr>
        <p:spPr>
          <a:xfrm>
            <a:off x="812453" y="3624134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D24C6BAA-49B4-4574-9B10-BFB6C992A543}"/>
              </a:ext>
            </a:extLst>
          </p:cNvPr>
          <p:cNvSpPr/>
          <p:nvPr/>
        </p:nvSpPr>
        <p:spPr>
          <a:xfrm>
            <a:off x="812454" y="5016874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4DC21C6-3808-4623-BF12-3CD8D163941E}"/>
              </a:ext>
            </a:extLst>
          </p:cNvPr>
          <p:cNvSpPr txBox="1"/>
          <p:nvPr/>
        </p:nvSpPr>
        <p:spPr>
          <a:xfrm>
            <a:off x="381738" y="739837"/>
            <a:ext cx="102270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La justification du classement en MEFM pour le SDAGE 2015 – 2021 est lacunaire: programme de restauration et </a:t>
            </a:r>
            <a:r>
              <a:rPr lang="fr-FR" sz="2800" dirty="0" err="1"/>
              <a:t>inpact</a:t>
            </a:r>
            <a:r>
              <a:rPr lang="fr-FR" sz="2800" dirty="0"/>
              <a:t> environnemental inexistant</a:t>
            </a:r>
          </a:p>
        </p:txBody>
      </p:sp>
    </p:spTree>
    <p:extLst>
      <p:ext uri="{BB962C8B-B14F-4D97-AF65-F5344CB8AC3E}">
        <p14:creationId xmlns:p14="http://schemas.microsoft.com/office/powerpoint/2010/main" val="258720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A584D8D-1986-45B2-BF79-1BAB8D296402}"/>
              </a:ext>
            </a:extLst>
          </p:cNvPr>
          <p:cNvSpPr txBox="1"/>
          <p:nvPr/>
        </p:nvSpPr>
        <p:spPr>
          <a:xfrm>
            <a:off x="760519" y="258113"/>
            <a:ext cx="9701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La DCE apporte une approche novatrice de la protection de l’eau: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6271A65-BB4D-4573-84BA-7A9F924D1673}"/>
              </a:ext>
            </a:extLst>
          </p:cNvPr>
          <p:cNvSpPr txBox="1"/>
          <p:nvPr/>
        </p:nvSpPr>
        <p:spPr>
          <a:xfrm>
            <a:off x="849296" y="1961966"/>
            <a:ext cx="107982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« L’eau est indispensable à la vie.</a:t>
            </a:r>
          </a:p>
          <a:p>
            <a:endParaRPr lang="fr-FR" sz="3600" dirty="0"/>
          </a:p>
          <a:p>
            <a:r>
              <a:rPr lang="fr-FR" sz="3600" dirty="0"/>
              <a:t>Il s’agit d’une ressource vitale pour l’humanité et le maintien de la croissance économique et de la prospérité.</a:t>
            </a:r>
          </a:p>
          <a:p>
            <a:endParaRPr lang="fr-FR" sz="3600" dirty="0"/>
          </a:p>
          <a:p>
            <a:r>
              <a:rPr lang="fr-FR" sz="3600" dirty="0"/>
              <a:t>Elle est également au cœur des écosystèmes naturels et de la régulation climatique » </a:t>
            </a:r>
          </a:p>
        </p:txBody>
      </p:sp>
    </p:spTree>
    <p:extLst>
      <p:ext uri="{BB962C8B-B14F-4D97-AF65-F5344CB8AC3E}">
        <p14:creationId xmlns:p14="http://schemas.microsoft.com/office/powerpoint/2010/main" val="418683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8AE6A05-7FB1-4B9D-911B-92E88447129F}"/>
              </a:ext>
            </a:extLst>
          </p:cNvPr>
          <p:cNvSpPr txBox="1"/>
          <p:nvPr/>
        </p:nvSpPr>
        <p:spPr>
          <a:xfrm>
            <a:off x="2077375" y="1455938"/>
            <a:ext cx="86113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La DCE précise que les eaux doivent atteindre un bon </a:t>
            </a:r>
            <a:r>
              <a:rPr lang="fr-FR" sz="3600" dirty="0" err="1"/>
              <a:t>etat</a:t>
            </a:r>
            <a:r>
              <a:rPr lang="fr-FR" sz="3600" dirty="0"/>
              <a:t> chimique et écologique afin de protéger:</a:t>
            </a:r>
          </a:p>
          <a:p>
            <a:r>
              <a:rPr lang="fr-FR" sz="3600" dirty="0"/>
              <a:t>     la santé de l’homme ,</a:t>
            </a:r>
          </a:p>
          <a:p>
            <a:r>
              <a:rPr lang="fr-FR" sz="3600" dirty="0"/>
              <a:t>     l’approvisionnement en eau,</a:t>
            </a:r>
          </a:p>
          <a:p>
            <a:r>
              <a:rPr lang="fr-FR" sz="3600" dirty="0"/>
              <a:t>     les écosystèmes naturels </a:t>
            </a:r>
          </a:p>
          <a:p>
            <a:r>
              <a:rPr lang="fr-FR" sz="3600" dirty="0"/>
              <a:t>     la biodiversité </a:t>
            </a:r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7B18AC5B-B8BD-4204-BEF0-74BC850C3E74}"/>
              </a:ext>
            </a:extLst>
          </p:cNvPr>
          <p:cNvSpPr/>
          <p:nvPr/>
        </p:nvSpPr>
        <p:spPr>
          <a:xfrm>
            <a:off x="2077373" y="3432959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ACB58E60-9FA6-4447-BCB3-67AAC6952CEC}"/>
              </a:ext>
            </a:extLst>
          </p:cNvPr>
          <p:cNvSpPr/>
          <p:nvPr/>
        </p:nvSpPr>
        <p:spPr>
          <a:xfrm>
            <a:off x="2077374" y="3967099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BF74BDF5-96E3-4154-8AA9-9C0B9D12803F}"/>
              </a:ext>
            </a:extLst>
          </p:cNvPr>
          <p:cNvSpPr/>
          <p:nvPr/>
        </p:nvSpPr>
        <p:spPr>
          <a:xfrm>
            <a:off x="2077375" y="4501239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E592BF71-054B-4C76-869F-532736A4FA1A}"/>
              </a:ext>
            </a:extLst>
          </p:cNvPr>
          <p:cNvSpPr/>
          <p:nvPr/>
        </p:nvSpPr>
        <p:spPr>
          <a:xfrm>
            <a:off x="2077375" y="5035379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08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3A15111-9D4F-4FC2-BD4E-FC56916BF212}"/>
              </a:ext>
            </a:extLst>
          </p:cNvPr>
          <p:cNvSpPr txBox="1"/>
          <p:nvPr/>
        </p:nvSpPr>
        <p:spPr>
          <a:xfrm>
            <a:off x="1228076" y="827270"/>
            <a:ext cx="102714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La DCE: un cadre de gestion par grand bassin hydrographique:</a:t>
            </a:r>
          </a:p>
          <a:p>
            <a:endParaRPr lang="fr-FR" sz="3600" dirty="0"/>
          </a:p>
          <a:p>
            <a:r>
              <a:rPr lang="fr-FR" sz="3600" dirty="0"/>
              <a:t>En France: 13 Districts hydrographiques:</a:t>
            </a:r>
          </a:p>
          <a:p>
            <a:r>
              <a:rPr lang="fr-FR" sz="3600" dirty="0"/>
              <a:t>FRG pour Loire Bretagne et côtiers Vendéens</a:t>
            </a:r>
          </a:p>
          <a:p>
            <a:endParaRPr lang="fr-FR" sz="3600" dirty="0"/>
          </a:p>
          <a:p>
            <a:r>
              <a:rPr lang="fr-FR" sz="3600" dirty="0"/>
              <a:t>En France les plans de gestion des districts hydrographiques sont appelés SDAGE</a:t>
            </a:r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28D96678-7C45-4D50-9A41-0DA72FFF0FBA}"/>
              </a:ext>
            </a:extLst>
          </p:cNvPr>
          <p:cNvSpPr/>
          <p:nvPr/>
        </p:nvSpPr>
        <p:spPr>
          <a:xfrm>
            <a:off x="642148" y="1160275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51C33529-1C66-43D8-9E20-DA29E16C9603}"/>
              </a:ext>
            </a:extLst>
          </p:cNvPr>
          <p:cNvSpPr/>
          <p:nvPr/>
        </p:nvSpPr>
        <p:spPr>
          <a:xfrm>
            <a:off x="562251" y="2827278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DE7B9C78-83C3-436C-B4D7-F737D1C4841B}"/>
              </a:ext>
            </a:extLst>
          </p:cNvPr>
          <p:cNvSpPr/>
          <p:nvPr/>
        </p:nvSpPr>
        <p:spPr>
          <a:xfrm>
            <a:off x="562251" y="4494281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429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1D5F1AA-5149-4B6A-9ABC-C028046BD8DB}"/>
              </a:ext>
            </a:extLst>
          </p:cNvPr>
          <p:cNvSpPr txBox="1"/>
          <p:nvPr/>
        </p:nvSpPr>
        <p:spPr>
          <a:xfrm>
            <a:off x="1333129" y="506028"/>
            <a:ext cx="95257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Les SDAGE sont soumis à un processus de coordination entre les différents secteurs et acteurs concernés et un « large processus de consultation publique ».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8785CAC-9166-48CC-AAC4-00772C0C63E5}"/>
              </a:ext>
            </a:extLst>
          </p:cNvPr>
          <p:cNvSpPr txBox="1"/>
          <p:nvPr/>
        </p:nvSpPr>
        <p:spPr>
          <a:xfrm>
            <a:off x="1333129" y="3098307"/>
            <a:ext cx="99607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Les différents parties prenantes impliquées dans la mise en œuvre de la DCE participent via leurs représentants au comité de bassin.</a:t>
            </a:r>
          </a:p>
          <a:p>
            <a:r>
              <a:rPr lang="fr-FR" sz="3600" dirty="0"/>
              <a:t>Le programme de mesures est adopté par le préfet coordinateur de bassin.</a:t>
            </a:r>
          </a:p>
        </p:txBody>
      </p:sp>
    </p:spTree>
    <p:extLst>
      <p:ext uri="{BB962C8B-B14F-4D97-AF65-F5344CB8AC3E}">
        <p14:creationId xmlns:p14="http://schemas.microsoft.com/office/powerpoint/2010/main" val="211780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29E8DF6-A3C9-4672-8E77-9236D509BF7E}"/>
              </a:ext>
            </a:extLst>
          </p:cNvPr>
          <p:cNvSpPr txBox="1"/>
          <p:nvPr/>
        </p:nvSpPr>
        <p:spPr>
          <a:xfrm>
            <a:off x="1154097" y="243512"/>
            <a:ext cx="970329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Bassin versant du Blavet:</a:t>
            </a:r>
          </a:p>
          <a:p>
            <a:r>
              <a:rPr lang="fr-FR" sz="3600" u="sng" dirty="0"/>
              <a:t>Affluents:</a:t>
            </a:r>
            <a:r>
              <a:rPr lang="fr-FR" sz="3600" dirty="0"/>
              <a:t> cours d’eau naturels</a:t>
            </a:r>
          </a:p>
          <a:p>
            <a:r>
              <a:rPr lang="fr-FR" sz="3600" u="sng" dirty="0"/>
              <a:t>Cours principal: </a:t>
            </a:r>
            <a:r>
              <a:rPr lang="fr-FR" sz="3600" dirty="0"/>
              <a:t>5 masses d’eau fortement modifiées:</a:t>
            </a:r>
          </a:p>
          <a:p>
            <a:endParaRPr lang="fr-FR" sz="3600" dirty="0"/>
          </a:p>
          <a:p>
            <a:pPr marL="285750" indent="-285750">
              <a:buFontTx/>
              <a:buChar char="-"/>
            </a:pPr>
            <a:r>
              <a:rPr lang="fr-FR" sz="2400" dirty="0"/>
              <a:t>FRGR0094: le Blavet depuis la confluence de l’</a:t>
            </a:r>
            <a:r>
              <a:rPr lang="fr-FR" sz="2400" dirty="0" err="1"/>
              <a:t>Evel</a:t>
            </a:r>
            <a:r>
              <a:rPr lang="fr-FR" sz="2400" dirty="0"/>
              <a:t> jusqu’à l’estuaire: 24,5 km,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FRGR 0093c: le Blavet depuis la retenue de Guerlédan jusqu’à l’amont de Pontivy:18,8 km,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FRGR 0093d: le Blavet depuis Pontivy jusqu’à le confluence avec l’</a:t>
            </a:r>
            <a:r>
              <a:rPr lang="fr-FR" sz="2400" dirty="0" err="1"/>
              <a:t>Evel</a:t>
            </a:r>
            <a:r>
              <a:rPr lang="fr-FR" sz="2400" dirty="0"/>
              <a:t>: 38,5 km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FRGR 0093a: le Blavet depuis la confluence du canal de Nantes à Brest jusqu’à la la retenue de Guerlédan:7,3 km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FRGT 20: estuaire du Blavet.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297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5391E96-2F34-4500-9ECF-D24E8D0561CD}"/>
              </a:ext>
            </a:extLst>
          </p:cNvPr>
          <p:cNvSpPr txBox="1"/>
          <p:nvPr/>
        </p:nvSpPr>
        <p:spPr>
          <a:xfrm>
            <a:off x="969264" y="879866"/>
            <a:ext cx="10195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Le classement dérogatoire en MEFM doit se faire suivant les modalités de l’article 4,avec deux axes: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6EDA05D-44F2-4524-ADCA-1A3C5D3EB479}"/>
              </a:ext>
            </a:extLst>
          </p:cNvPr>
          <p:cNvSpPr txBox="1"/>
          <p:nvPr/>
        </p:nvSpPr>
        <p:spPr>
          <a:xfrm>
            <a:off x="1485057" y="2188434"/>
            <a:ext cx="90031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Les modifications à apporter aux caractéristiques hydromorphologiques pour atteindre le bon état écologique qui auraient des incidences négatives sur l’usage de la masse d’eau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1D3C8B5-57BB-4E40-B322-5DE8A15626FB}"/>
              </a:ext>
            </a:extLst>
          </p:cNvPr>
          <p:cNvSpPr txBox="1"/>
          <p:nvPr/>
        </p:nvSpPr>
        <p:spPr>
          <a:xfrm>
            <a:off x="1565488" y="4253954"/>
            <a:ext cx="90031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Les objectifs bénéfiques poursuivis par les caractéristiques artificielles de la masse d’eau ne peuvent pas être atteints pars d’autres moyens techniques ou financiers raisonnables</a:t>
            </a: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A5AFB76A-4063-40B5-9A96-1902EFF8F80D}"/>
              </a:ext>
            </a:extLst>
          </p:cNvPr>
          <p:cNvSpPr/>
          <p:nvPr/>
        </p:nvSpPr>
        <p:spPr>
          <a:xfrm>
            <a:off x="803692" y="4506979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83F34744-7493-43FB-87F2-4E1040B9F4BD}"/>
              </a:ext>
            </a:extLst>
          </p:cNvPr>
          <p:cNvSpPr/>
          <p:nvPr/>
        </p:nvSpPr>
        <p:spPr>
          <a:xfrm>
            <a:off x="803692" y="2473963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88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s1">
            <a:extLst>
              <a:ext uri="{FF2B5EF4-FFF2-40B4-BE49-F238E27FC236}">
                <a16:creationId xmlns:a16="http://schemas.microsoft.com/office/drawing/2014/main" id="{264FC178-49A6-4F30-9370-9CAC8478C54E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2389573" y="1384917"/>
            <a:ext cx="7412853" cy="5007006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6FDEAAF-4EC5-4FB4-BAC3-5015EF074D5A}"/>
              </a:ext>
            </a:extLst>
          </p:cNvPr>
          <p:cNvSpPr txBox="1"/>
          <p:nvPr/>
        </p:nvSpPr>
        <p:spPr>
          <a:xfrm>
            <a:off x="1811045" y="719091"/>
            <a:ext cx="915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Modalités de désignation des MEFM: circulaire DCE n° 2006/13 du 28 février 2006</a:t>
            </a:r>
          </a:p>
        </p:txBody>
      </p:sp>
    </p:spTree>
    <p:extLst>
      <p:ext uri="{BB962C8B-B14F-4D97-AF65-F5344CB8AC3E}">
        <p14:creationId xmlns:p14="http://schemas.microsoft.com/office/powerpoint/2010/main" val="3706965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26E892F-447E-41C1-AFC8-6A573C004A76}"/>
              </a:ext>
            </a:extLst>
          </p:cNvPr>
          <p:cNvSpPr txBox="1"/>
          <p:nvPr/>
        </p:nvSpPr>
        <p:spPr>
          <a:xfrm>
            <a:off x="1384917" y="625088"/>
            <a:ext cx="100228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Lors de la 1</a:t>
            </a:r>
            <a:r>
              <a:rPr lang="fr-FR" sz="2800" baseline="30000" dirty="0"/>
              <a:t>ère</a:t>
            </a:r>
            <a:r>
              <a:rPr lang="fr-FR" sz="2800" dirty="0"/>
              <a:t> phase, la commission géographique « Vilaine et côtiers bretons a proposé le classement de la portion Pontivy  - Guerlédan en masse d’eau naturelle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89AB507-AA09-40D6-B289-A72A14306187}"/>
              </a:ext>
            </a:extLst>
          </p:cNvPr>
          <p:cNvSpPr txBox="1"/>
          <p:nvPr/>
        </p:nvSpPr>
        <p:spPr>
          <a:xfrm>
            <a:off x="2006353" y="2985597"/>
            <a:ext cx="5934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Forte réaction des élus locaux 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7477915-83D1-45C6-A72B-066D0105F62A}"/>
              </a:ext>
            </a:extLst>
          </p:cNvPr>
          <p:cNvSpPr txBox="1"/>
          <p:nvPr/>
        </p:nvSpPr>
        <p:spPr>
          <a:xfrm>
            <a:off x="2006353" y="4074850"/>
            <a:ext cx="6585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Maintien du cours principal en MEFM</a:t>
            </a: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B97F4927-3C40-43C2-B627-9AB71815655C}"/>
              </a:ext>
            </a:extLst>
          </p:cNvPr>
          <p:cNvSpPr/>
          <p:nvPr/>
        </p:nvSpPr>
        <p:spPr>
          <a:xfrm>
            <a:off x="1204667" y="3247207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A6F1AFDC-0B53-4F9B-AE0B-01264FE1EF1B}"/>
              </a:ext>
            </a:extLst>
          </p:cNvPr>
          <p:cNvSpPr/>
          <p:nvPr/>
        </p:nvSpPr>
        <p:spPr>
          <a:xfrm>
            <a:off x="1204667" y="4336460"/>
            <a:ext cx="585927" cy="161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135851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638</Words>
  <Application>Microsoft Office PowerPoint</Application>
  <PresentationFormat>Grand écran</PresentationFormat>
  <Paragraphs>52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Secteur</vt:lpstr>
      <vt:lpstr>BLAVET 2050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BLAVET 2050</dc:title>
  <dc:creator>AAPPMA Pays vannetais</dc:creator>
  <cp:lastModifiedBy>AAPPMA Pays vannetais</cp:lastModifiedBy>
  <cp:revision>1</cp:revision>
  <dcterms:created xsi:type="dcterms:W3CDTF">2021-10-13T10:11:25Z</dcterms:created>
  <dcterms:modified xsi:type="dcterms:W3CDTF">2021-10-13T14:27:36Z</dcterms:modified>
</cp:coreProperties>
</file>